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58" r:id="rId6"/>
    <p:sldId id="271" r:id="rId7"/>
    <p:sldId id="270" r:id="rId8"/>
    <p:sldId id="259" r:id="rId9"/>
    <p:sldId id="260" r:id="rId10"/>
    <p:sldId id="261" r:id="rId11"/>
    <p:sldId id="262" r:id="rId12"/>
    <p:sldId id="273" r:id="rId13"/>
    <p:sldId id="274" r:id="rId14"/>
    <p:sldId id="275" r:id="rId15"/>
    <p:sldId id="263" r:id="rId16"/>
    <p:sldId id="272" r:id="rId17"/>
    <p:sldId id="264" r:id="rId18"/>
    <p:sldId id="265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9A68E-EEF8-D46A-951B-D046D4B7FAF9}" v="162" dt="2025-01-02T05:42:09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Duy Duc 20233838" userId="S::duc.ld233838@sis.hust.edu.vn::66a46a55-620a-4a50-90a5-d97477756b0c" providerId="AD" clId="Web-{92B97D5A-46BC-F9B3-AC2F-C3458CD689C3}"/>
    <pc:docChg chg="modSld">
      <pc:chgData name="Le Duy Duc 20233838" userId="S::duc.ld233838@sis.hust.edu.vn::66a46a55-620a-4a50-90a5-d97477756b0c" providerId="AD" clId="Web-{92B97D5A-46BC-F9B3-AC2F-C3458CD689C3}" dt="2024-12-26T09:34:42.633" v="2" actId="20577"/>
      <pc:docMkLst>
        <pc:docMk/>
      </pc:docMkLst>
      <pc:sldChg chg="modSp">
        <pc:chgData name="Le Duy Duc 20233838" userId="S::duc.ld233838@sis.hust.edu.vn::66a46a55-620a-4a50-90a5-d97477756b0c" providerId="AD" clId="Web-{92B97D5A-46BC-F9B3-AC2F-C3458CD689C3}" dt="2024-12-26T09:34:42.633" v="2" actId="20577"/>
        <pc:sldMkLst>
          <pc:docMk/>
          <pc:sldMk cId="2158101805" sldId="271"/>
        </pc:sldMkLst>
        <pc:spChg chg="mod">
          <ac:chgData name="Le Duy Duc 20233838" userId="S::duc.ld233838@sis.hust.edu.vn::66a46a55-620a-4a50-90a5-d97477756b0c" providerId="AD" clId="Web-{92B97D5A-46BC-F9B3-AC2F-C3458CD689C3}" dt="2024-12-26T09:34:42.633" v="2" actId="20577"/>
          <ac:spMkLst>
            <pc:docMk/>
            <pc:sldMk cId="2158101805" sldId="271"/>
            <ac:spMk id="3" creationId="{3F148A57-6B6C-F364-1039-C6C8563537D8}"/>
          </ac:spMkLst>
        </pc:spChg>
      </pc:sldChg>
    </pc:docChg>
  </pc:docChgLst>
  <pc:docChgLst>
    <pc:chgData name="Le Duy Duc 20233838" userId="S::duc.ld233838@sis.hust.edu.vn::66a46a55-620a-4a50-90a5-d97477756b0c" providerId="AD" clId="Web-{E869A68E-EEF8-D46A-951B-D046D4B7FAF9}"/>
    <pc:docChg chg="modSld">
      <pc:chgData name="Le Duy Duc 20233838" userId="S::duc.ld233838@sis.hust.edu.vn::66a46a55-620a-4a50-90a5-d97477756b0c" providerId="AD" clId="Web-{E869A68E-EEF8-D46A-951B-D046D4B7FAF9}" dt="2025-01-02T05:42:04.574" v="155" actId="20577"/>
      <pc:docMkLst>
        <pc:docMk/>
      </pc:docMkLst>
      <pc:sldChg chg="modSp">
        <pc:chgData name="Le Duy Duc 20233838" userId="S::duc.ld233838@sis.hust.edu.vn::66a46a55-620a-4a50-90a5-d97477756b0c" providerId="AD" clId="Web-{E869A68E-EEF8-D46A-951B-D046D4B7FAF9}" dt="2025-01-02T05:42:04.574" v="155" actId="20577"/>
        <pc:sldMkLst>
          <pc:docMk/>
          <pc:sldMk cId="743172911" sldId="257"/>
        </pc:sldMkLst>
        <pc:spChg chg="mod">
          <ac:chgData name="Le Duy Duc 20233838" userId="S::duc.ld233838@sis.hust.edu.vn::66a46a55-620a-4a50-90a5-d97477756b0c" providerId="AD" clId="Web-{E869A68E-EEF8-D46A-951B-D046D4B7FAF9}" dt="2025-01-02T05:42:04.574" v="155" actId="20577"/>
          <ac:spMkLst>
            <pc:docMk/>
            <pc:sldMk cId="743172911" sldId="257"/>
            <ac:spMk id="6" creationId="{99554868-B36E-4AC7-A8A8-401B2C9AD0D0}"/>
          </ac:spMkLst>
        </pc:spChg>
        <pc:spChg chg="mod">
          <ac:chgData name="Le Duy Duc 20233838" userId="S::duc.ld233838@sis.hust.edu.vn::66a46a55-620a-4a50-90a5-d97477756b0c" providerId="AD" clId="Web-{E869A68E-EEF8-D46A-951B-D046D4B7FAF9}" dt="2025-01-02T05:41:59.808" v="125" actId="20577"/>
          <ac:spMkLst>
            <pc:docMk/>
            <pc:sldMk cId="743172911" sldId="257"/>
            <ac:spMk id="7" creationId="{5C66EEDF-C455-48F7-97AF-3B9C7EC425A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1/2/2025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1592-C06C-E844-8237-4954F80A202B}" type="datetime1">
              <a:rPr lang="en-US" smtClean="0"/>
              <a:t>1/2/2025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4B123CB2-7DD0-194A-921D-041A0DF93FB5}" type="slidenum">
              <a:rPr lang="en-VN" smtClean="0"/>
              <a:pPr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4468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ội dung - Kiể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B01B7E9-D4EA-7847-BC67-9624DB0FD5D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2113" y="362344"/>
            <a:ext cx="10767771" cy="688973"/>
          </a:xfrm>
          <a:prstGeom prst="rect">
            <a:avLst/>
          </a:prstGeom>
        </p:spPr>
        <p:txBody>
          <a:bodyPr anchor="ctr"/>
          <a:lstStyle>
            <a:lvl1pPr>
              <a:defRPr sz="4267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/>
              <a:t>Tiêu đề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5EA0418-AA53-8F41-9318-D90AF306217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12113" y="1256242"/>
            <a:ext cx="10767771" cy="479213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/>
              <a:t>Nội dung </a:t>
            </a:r>
          </a:p>
        </p:txBody>
      </p:sp>
      <p:sp>
        <p:nvSpPr>
          <p:cNvPr id="33" name="Google Shape;1797;p22">
            <a:extLst>
              <a:ext uri="{FF2B5EF4-FFF2-40B4-BE49-F238E27FC236}">
                <a16:creationId xmlns:a16="http://schemas.microsoft.com/office/drawing/2014/main" id="{9F8ED753-0A0A-A44F-BED7-B5B7375F3AB9}"/>
              </a:ext>
            </a:extLst>
          </p:cNvPr>
          <p:cNvSpPr/>
          <p:nvPr/>
        </p:nvSpPr>
        <p:spPr>
          <a:xfrm rot="10800000">
            <a:off x="10583533" y="94634"/>
            <a:ext cx="1608467" cy="300333"/>
          </a:xfrm>
          <a:custGeom>
            <a:avLst/>
            <a:gdLst/>
            <a:ahLst/>
            <a:cxnLst/>
            <a:rect l="l" t="t" r="r" b="b"/>
            <a:pathLst>
              <a:path w="48254" h="9010" extrusionOk="0">
                <a:moveTo>
                  <a:pt x="0" y="9010"/>
                </a:moveTo>
                <a:lnTo>
                  <a:pt x="10812" y="0"/>
                </a:lnTo>
                <a:lnTo>
                  <a:pt x="48254" y="0"/>
                </a:lnTo>
              </a:path>
            </a:pathLst>
          </a:custGeom>
          <a:noFill/>
          <a:ln w="19050" cap="flat" cmpd="sng">
            <a:solidFill>
              <a:schemeClr val="accent3">
                <a:lumMod val="9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34" name="Google Shape;1798;p22">
            <a:extLst>
              <a:ext uri="{FF2B5EF4-FFF2-40B4-BE49-F238E27FC236}">
                <a16:creationId xmlns:a16="http://schemas.microsoft.com/office/drawing/2014/main" id="{A725DBA8-E251-0B44-8FFF-C681102C55CF}"/>
              </a:ext>
            </a:extLst>
          </p:cNvPr>
          <p:cNvSpPr/>
          <p:nvPr/>
        </p:nvSpPr>
        <p:spPr>
          <a:xfrm>
            <a:off x="11286367" y="94617"/>
            <a:ext cx="202800" cy="202800"/>
          </a:xfrm>
          <a:prstGeom prst="ellipse">
            <a:avLst/>
          </a:prstGeom>
          <a:solidFill>
            <a:schemeClr val="accent1">
              <a:lumMod val="75000"/>
              <a:alpha val="398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Google Shape;1799;p22">
            <a:extLst>
              <a:ext uri="{FF2B5EF4-FFF2-40B4-BE49-F238E27FC236}">
                <a16:creationId xmlns:a16="http://schemas.microsoft.com/office/drawing/2014/main" id="{0E6C657E-92D5-0F45-B790-4E565B1BCFB0}"/>
              </a:ext>
            </a:extLst>
          </p:cNvPr>
          <p:cNvSpPr/>
          <p:nvPr/>
        </p:nvSpPr>
        <p:spPr>
          <a:xfrm>
            <a:off x="11670028" y="533643"/>
            <a:ext cx="90000" cy="90000"/>
          </a:xfrm>
          <a:prstGeom prst="ellipse">
            <a:avLst/>
          </a:prstGeom>
          <a:solidFill>
            <a:schemeClr val="accent1">
              <a:alpha val="382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Google Shape;188;p2">
            <a:extLst>
              <a:ext uri="{FF2B5EF4-FFF2-40B4-BE49-F238E27FC236}">
                <a16:creationId xmlns:a16="http://schemas.microsoft.com/office/drawing/2014/main" id="{809BB01A-C0BF-8A41-B839-58ED873FA4AD}"/>
              </a:ext>
            </a:extLst>
          </p:cNvPr>
          <p:cNvSpPr/>
          <p:nvPr/>
        </p:nvSpPr>
        <p:spPr>
          <a:xfrm>
            <a:off x="0" y="6509187"/>
            <a:ext cx="12192000" cy="34881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9E83E3-B17A-144E-ABE2-7D7D15CFDFE8}"/>
              </a:ext>
            </a:extLst>
          </p:cNvPr>
          <p:cNvSpPr txBox="1"/>
          <p:nvPr/>
        </p:nvSpPr>
        <p:spPr>
          <a:xfrm>
            <a:off x="11451168" y="6529706"/>
            <a:ext cx="740833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fld id="{4C31478A-98C0-C64A-B12A-DB7ECC724C86}" type="slidenum">
              <a:rPr lang="en-VN" sz="140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VN" sz="1200">
              <a:solidFill>
                <a:schemeClr val="bg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42B7B-A348-4D43-8985-5959881E64B9}"/>
              </a:ext>
            </a:extLst>
          </p:cNvPr>
          <p:cNvSpPr txBox="1"/>
          <p:nvPr/>
        </p:nvSpPr>
        <p:spPr>
          <a:xfrm>
            <a:off x="188828" y="6529705"/>
            <a:ext cx="10465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06FC616-14CE-CE48-BF61-DB11C2794D5E}" type="datetime1">
              <a:rPr lang="en-US" sz="1400" b="0" smtClean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1/2/2025</a:t>
            </a:fld>
            <a:endParaRPr lang="en-VN" sz="1400" b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1C32647F-A674-C04B-9A83-B77ED5CC7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022" y="6579115"/>
            <a:ext cx="861953" cy="2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8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6" y="1414465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2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1/2/2025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1/2/2025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7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1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7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9" y="2461848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49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8" y="284379"/>
            <a:ext cx="3174367" cy="115351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99554868-B36E-4AC7-A8A8-401B2C9AD0D0}"/>
              </a:ext>
            </a:extLst>
          </p:cNvPr>
          <p:cNvSpPr txBox="1">
            <a:spLocks/>
          </p:cNvSpPr>
          <p:nvPr/>
        </p:nvSpPr>
        <p:spPr>
          <a:xfrm>
            <a:off x="997447" y="2055511"/>
            <a:ext cx="10468601" cy="120958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4000" dirty="0">
                <a:ea typeface="Arial Unicode MS"/>
              </a:rPr>
              <a:t>SELF PRODUCTED MOVIE WITH VFX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66EEDF-C455-48F7-97AF-3B9C7EC425AC}"/>
              </a:ext>
            </a:extLst>
          </p:cNvPr>
          <p:cNvSpPr txBox="1">
            <a:spLocks/>
          </p:cNvSpPr>
          <p:nvPr/>
        </p:nvSpPr>
        <p:spPr>
          <a:xfrm>
            <a:off x="545210" y="3161983"/>
            <a:ext cx="11364701" cy="848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dirty="0">
                <a:solidFill>
                  <a:srgbClr val="002060"/>
                </a:solidFill>
                <a:latin typeface="Lato"/>
                <a:ea typeface="Arial Unicode MS"/>
                <a:cs typeface="Arial Unicode MS"/>
              </a:rPr>
              <a:t>Students: </a:t>
            </a:r>
            <a:endParaRPr lang="en-US" dirty="0">
              <a:solidFill>
                <a:srgbClr val="002060"/>
              </a:solidFill>
            </a:endParaRPr>
          </a:p>
          <a:p>
            <a:pPr marL="457200" indent="-457200">
              <a:buFontTx/>
              <a:buAutoNum type="arabicParenR"/>
            </a:pPr>
            <a:r>
              <a:rPr lang="en-US" sz="2400" b="0" dirty="0">
                <a:solidFill>
                  <a:srgbClr val="002060"/>
                </a:solidFill>
                <a:latin typeface="Lato"/>
                <a:ea typeface="Arial Unicode MS"/>
                <a:cs typeface="Arial Unicode MS"/>
              </a:rPr>
              <a:t>Bui Thai Son– 20233874</a:t>
            </a:r>
          </a:p>
          <a:p>
            <a:pPr marL="457200" indent="-457200">
              <a:buFontTx/>
              <a:buAutoNum type="arabicParenR"/>
            </a:pPr>
            <a:r>
              <a:rPr lang="en-US" sz="2400" b="0" dirty="0">
                <a:solidFill>
                  <a:srgbClr val="002060"/>
                </a:solidFill>
                <a:latin typeface="Lato"/>
                <a:ea typeface="Arial Unicode MS"/>
                <a:cs typeface="Arial Unicode MS"/>
              </a:rPr>
              <a:t>Pham Huy Hoang– 20233850</a:t>
            </a:r>
          </a:p>
          <a:p>
            <a:pPr marL="457200" indent="-457200">
              <a:buFontTx/>
              <a:buAutoNum type="arabicParenR"/>
            </a:pPr>
            <a:r>
              <a:rPr lang="en-US" sz="2400" b="0" dirty="0">
                <a:solidFill>
                  <a:srgbClr val="002060"/>
                </a:solidFill>
                <a:latin typeface="Lato"/>
                <a:ea typeface="Arial Unicode MS"/>
                <a:cs typeface="Arial Unicode MS"/>
              </a:rPr>
              <a:t>Le Duy Duc– 20233838</a:t>
            </a:r>
          </a:p>
          <a:p>
            <a:endParaRPr lang="en-US" sz="2400" b="0" dirty="0">
              <a:latin typeface="Lato"/>
              <a:ea typeface="Arial Unicode MS"/>
              <a:cs typeface="Arial Unicode MS"/>
            </a:endParaRPr>
          </a:p>
          <a:p>
            <a:r>
              <a:rPr lang="en-US" sz="2400" dirty="0">
                <a:solidFill>
                  <a:srgbClr val="002060"/>
                </a:solidFill>
                <a:latin typeface="Lato"/>
                <a:ea typeface="Arial Unicode MS"/>
                <a:cs typeface="Arial Unicode MS"/>
              </a:rPr>
              <a:t>Supervisors: </a:t>
            </a:r>
            <a:r>
              <a:rPr lang="en-US" sz="2400" b="0" dirty="0">
                <a:solidFill>
                  <a:srgbClr val="002060"/>
                </a:solidFill>
                <a:latin typeface="Lato"/>
                <a:ea typeface="Arial Unicode MS"/>
                <a:cs typeface="Arial Unicode MS"/>
              </a:rPr>
              <a:t>Assoc. Prof. Pham Van Tien</a:t>
            </a:r>
          </a:p>
          <a:p>
            <a:r>
              <a:rPr lang="en-US" sz="2400" b="0" dirty="0">
                <a:solidFill>
                  <a:srgbClr val="002060"/>
                </a:solidFill>
                <a:latin typeface="Lato"/>
                <a:ea typeface="Arial Unicode MS"/>
                <a:cs typeface="Arial Unicode MS"/>
              </a:rPr>
              <a:t>                       Assoc. Prof. Tran </a:t>
            </a:r>
            <a:r>
              <a:rPr lang="en-US" sz="2400" b="0" dirty="0" err="1">
                <a:solidFill>
                  <a:srgbClr val="002060"/>
                </a:solidFill>
                <a:latin typeface="Lato"/>
                <a:ea typeface="Arial Unicode MS"/>
                <a:cs typeface="Arial Unicode MS"/>
              </a:rPr>
              <a:t>Thi</a:t>
            </a:r>
            <a:r>
              <a:rPr lang="en-US" sz="2400" b="0" dirty="0">
                <a:solidFill>
                  <a:srgbClr val="002060"/>
                </a:solidFill>
                <a:latin typeface="Lato"/>
                <a:ea typeface="Arial Unicode MS"/>
                <a:cs typeface="Arial Unicode MS"/>
              </a:rPr>
              <a:t> Thanh Hai</a:t>
            </a:r>
            <a:endParaRPr lang="en-US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55E0-206B-1FAC-F599-71B70F47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detail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700FF-5976-63B3-135B-DC0FE8288E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289" y="2327677"/>
            <a:ext cx="3911408" cy="4938713"/>
          </a:xfrm>
        </p:spPr>
        <p:txBody>
          <a:bodyPr/>
          <a:lstStyle/>
          <a:p>
            <a:r>
              <a:rPr lang="en-US" dirty="0"/>
              <a:t>Use add-on </a:t>
            </a:r>
            <a:r>
              <a:rPr lang="en-US" dirty="0" err="1"/>
              <a:t>autotracker</a:t>
            </a:r>
            <a:r>
              <a:rPr lang="en-US" dirty="0"/>
              <a:t> to track every detail</a:t>
            </a:r>
          </a:p>
          <a:p>
            <a:r>
              <a:rPr lang="en-US" dirty="0"/>
              <a:t>Adding model, solve shadow with HDRI picture for the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B7CB0-81F3-3A11-D5EA-B77F60AA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08D88-4945-2F0C-8CB8-3E8DE183719D}"/>
              </a:ext>
            </a:extLst>
          </p:cNvPr>
          <p:cNvSpPr txBox="1"/>
          <p:nvPr/>
        </p:nvSpPr>
        <p:spPr>
          <a:xfrm>
            <a:off x="337541" y="95560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Environment 2: Motion tracking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A64AE0-69D4-A019-77C1-99BE8AA1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97" y="1912631"/>
            <a:ext cx="7571743" cy="39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AD2E-BEFA-2939-4CD4-9207065B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Detail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35EFF-1FDB-D7B9-2927-24C92DB4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108A8-63EC-6D1A-79B3-84480854AF1E}"/>
              </a:ext>
            </a:extLst>
          </p:cNvPr>
          <p:cNvSpPr txBox="1"/>
          <p:nvPr/>
        </p:nvSpPr>
        <p:spPr>
          <a:xfrm>
            <a:off x="337541" y="95560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Environment 2: Motion tracking</a:t>
            </a:r>
          </a:p>
        </p:txBody>
      </p:sp>
      <p:sp>
        <p:nvSpPr>
          <p:cNvPr id="6" name="AutoShape 2" descr="Hình ảnh">
            <a:extLst>
              <a:ext uri="{FF2B5EF4-FFF2-40B4-BE49-F238E27FC236}">
                <a16:creationId xmlns:a16="http://schemas.microsoft.com/office/drawing/2014/main" id="{11B5D248-1F0B-8571-9F89-FA381A2EE5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screenshot of a video editing software&#10;&#10;Description automatically generated">
            <a:extLst>
              <a:ext uri="{FF2B5EF4-FFF2-40B4-BE49-F238E27FC236}">
                <a16:creationId xmlns:a16="http://schemas.microsoft.com/office/drawing/2014/main" id="{CD726B05-EE00-28EA-C98B-0498ACD6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97" y="2145353"/>
            <a:ext cx="7487920" cy="398056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777942-ADF9-6D44-C03A-C1C3534387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289" y="2327677"/>
            <a:ext cx="3911408" cy="4938713"/>
          </a:xfrm>
        </p:spPr>
        <p:txBody>
          <a:bodyPr/>
          <a:lstStyle/>
          <a:p>
            <a:r>
              <a:rPr lang="en-US" dirty="0"/>
              <a:t>Use add-on </a:t>
            </a:r>
            <a:r>
              <a:rPr lang="en-US" dirty="0" err="1"/>
              <a:t>autotracker</a:t>
            </a:r>
            <a:r>
              <a:rPr lang="en-US" dirty="0"/>
              <a:t> to track every detail</a:t>
            </a:r>
          </a:p>
          <a:p>
            <a:r>
              <a:rPr lang="en-US" dirty="0"/>
              <a:t>Adding model, solve shadow with HDRI picture for the environment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31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9D44-74BD-A402-5AFF-64C75BE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Arial Unicode MS"/>
                <a:cs typeface="Arial Unicode MS"/>
              </a:rPr>
              <a:t>Step 5: Detail design</a:t>
            </a:r>
            <a:endParaRPr lang="en-US" dirty="0">
              <a:latin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C6873-814E-217E-0410-76F766DB2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2244205"/>
            <a:ext cx="5514619" cy="4982208"/>
          </a:xfrm>
        </p:spPr>
        <p:txBody>
          <a:bodyPr/>
          <a:lstStyle/>
          <a:p>
            <a:r>
              <a:rPr lang="en-US" sz="3600" dirty="0"/>
              <a:t>Using add-ons for object and water</a:t>
            </a:r>
          </a:p>
          <a:p>
            <a:r>
              <a:rPr lang="en-US" sz="3600" dirty="0"/>
              <a:t>Adding mountains</a:t>
            </a:r>
          </a:p>
          <a:p>
            <a:r>
              <a:rPr lang="en-US" sz="3600" dirty="0"/>
              <a:t> Keyframing object moving on the sea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1898-5AFC-A4A4-19CA-ECE902C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945DD-603B-9B20-FD45-5D65FFE1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59" y="951850"/>
            <a:ext cx="5863792" cy="2919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FDAAA-F8A4-652E-2592-4D2D33D4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59" y="3170001"/>
            <a:ext cx="5863792" cy="3130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1AC97B-FE72-7434-4B41-7669813AB308}"/>
              </a:ext>
            </a:extLst>
          </p:cNvPr>
          <p:cNvSpPr txBox="1"/>
          <p:nvPr/>
        </p:nvSpPr>
        <p:spPr>
          <a:xfrm>
            <a:off x="262792" y="832464"/>
            <a:ext cx="5417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Environment 3: Geeks and horizon</a:t>
            </a:r>
          </a:p>
        </p:txBody>
      </p:sp>
    </p:spTree>
    <p:extLst>
      <p:ext uri="{BB962C8B-B14F-4D97-AF65-F5344CB8AC3E}">
        <p14:creationId xmlns:p14="http://schemas.microsoft.com/office/powerpoint/2010/main" val="183352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99AD-3515-0686-617E-5BBACA52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Detail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A21D1-2B0D-0A35-105E-09ED7912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762F6-B48B-0AFB-8D63-14508AEB51C8}"/>
              </a:ext>
            </a:extLst>
          </p:cNvPr>
          <p:cNvSpPr txBox="1"/>
          <p:nvPr/>
        </p:nvSpPr>
        <p:spPr>
          <a:xfrm>
            <a:off x="240414" y="857554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Environment 3: Geeks</a:t>
            </a:r>
          </a:p>
          <a:p>
            <a:r>
              <a:rPr lang="en-US" sz="4000" b="1" dirty="0"/>
              <a:t>and horizon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6EDB8-9670-9FE2-26A8-721131EB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506" y="1625078"/>
            <a:ext cx="8260080" cy="4287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F7B606-CCF0-E192-9D57-9B5C504DDE93}"/>
              </a:ext>
            </a:extLst>
          </p:cNvPr>
          <p:cNvSpPr txBox="1"/>
          <p:nvPr/>
        </p:nvSpPr>
        <p:spPr>
          <a:xfrm>
            <a:off x="338736" y="2346960"/>
            <a:ext cx="30750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0"/>
                <a:ea typeface="Arial Unicode MS" panose="020B0604020202020204"/>
                <a:cs typeface="Lato" panose="020F0502020204030203" pitchFamily="34" charset="0"/>
              </a:rPr>
              <a:t>Create sun, shadow, light reflex, moving object, create wave for water</a:t>
            </a:r>
          </a:p>
        </p:txBody>
      </p:sp>
    </p:spTree>
    <p:extLst>
      <p:ext uri="{BB962C8B-B14F-4D97-AF65-F5344CB8AC3E}">
        <p14:creationId xmlns:p14="http://schemas.microsoft.com/office/powerpoint/2010/main" val="119769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9D44-74BD-A402-5AFF-64C75BE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Arial Unicode MS"/>
                <a:cs typeface="Arial Unicode MS"/>
              </a:rPr>
              <a:t>Step 6: Select the best </a:t>
            </a:r>
            <a:r>
              <a:rPr lang="en-US" dirty="0" err="1">
                <a:latin typeface="Lato"/>
                <a:ea typeface="Arial Unicode MS"/>
                <a:cs typeface="Arial Unicode MS"/>
              </a:rPr>
              <a:t>altenatives</a:t>
            </a:r>
            <a:endParaRPr lang="en-US" dirty="0">
              <a:latin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C6873-814E-217E-0410-76F766DB2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7200" dirty="0"/>
              <a:t>Maya</a:t>
            </a:r>
          </a:p>
          <a:p>
            <a:r>
              <a:rPr lang="en-US" sz="7200" dirty="0"/>
              <a:t>Unity</a:t>
            </a:r>
          </a:p>
          <a:p>
            <a:r>
              <a:rPr lang="en-US" sz="7200" dirty="0"/>
              <a:t>Adobe After effect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1898-5AFC-A4A4-19CA-ECE902C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52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9D44-74BD-A402-5AFF-64C75BE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Arial Unicode MS"/>
                <a:cs typeface="Arial Unicode MS"/>
              </a:rPr>
              <a:t>Step 7: Testing</a:t>
            </a:r>
            <a:endParaRPr lang="en-US" err="1">
              <a:latin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C6873-814E-217E-0410-76F766DB2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render works well</a:t>
            </a:r>
          </a:p>
          <a:p>
            <a:r>
              <a:rPr lang="en-US" dirty="0"/>
              <a:t>Got no damage in our project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1898-5AFC-A4A4-19CA-ECE902C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9D44-74BD-A402-5AFF-64C75BE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Arial Unicode MS"/>
                <a:cs typeface="Arial Unicode MS"/>
              </a:rPr>
              <a:t>Step 8: Manufacture</a:t>
            </a:r>
            <a:endParaRPr lang="en-US" err="1">
              <a:latin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1898-5AFC-A4A4-19CA-ECE902C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AutoShape 2" descr="Hình ảnh">
            <a:extLst>
              <a:ext uri="{FF2B5EF4-FFF2-40B4-BE49-F238E27FC236}">
                <a16:creationId xmlns:a16="http://schemas.microsoft.com/office/drawing/2014/main" id="{C319A988-222E-CC5D-BA09-68484F20B2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 descr="Hình ảnh">
            <a:extLst>
              <a:ext uri="{FF2B5EF4-FFF2-40B4-BE49-F238E27FC236}">
                <a16:creationId xmlns:a16="http://schemas.microsoft.com/office/drawing/2014/main" id="{75AAE7A6-4FE7-15AA-53F0-FD18379306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918B551C-CDCA-4000-2DD0-A67EAD4C0065}"/>
              </a:ext>
            </a:extLst>
          </p:cNvPr>
          <p:cNvSpPr>
            <a:spLocks noGrp="1" noChangeAspect="1" noChangeArrowheads="1"/>
          </p:cNvSpPr>
          <p:nvPr>
            <p:ph type="body" sz="quarter" idx="13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About 70% of our project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92BABB1-BD99-9771-5E95-8D10E5470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83" y="1840726"/>
            <a:ext cx="7770434" cy="43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27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9D44-74BD-A402-5AFF-64C75BE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Arial Unicode MS"/>
                <a:cs typeface="Arial Unicode MS"/>
              </a:rPr>
              <a:t>Limitations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C6873-814E-217E-0410-76F766DB2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400" dirty="0"/>
              <a:t>Lacks of skill in blender(</a:t>
            </a:r>
            <a:r>
              <a:rPr lang="en-US" sz="4400" b="1" dirty="0"/>
              <a:t>major issue</a:t>
            </a:r>
            <a:r>
              <a:rPr lang="en-US" sz="4400" dirty="0"/>
              <a:t>)</a:t>
            </a:r>
          </a:p>
          <a:p>
            <a:r>
              <a:rPr lang="en-US" sz="4400" dirty="0"/>
              <a:t>Not having a specific guideline for project so the work sometime out of the line</a:t>
            </a:r>
          </a:p>
          <a:p>
            <a:r>
              <a:rPr lang="en-US" sz="4400" dirty="0"/>
              <a:t>Let our mind fly too high that so many idea come in so that hard to make a script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1898-5AFC-A4A4-19CA-ECE902C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7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9D44-74BD-A402-5AFF-64C75BE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Arial Unicode MS"/>
                <a:cs typeface="Arial Unicode MS"/>
              </a:rPr>
              <a:t>Conclusions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C6873-814E-217E-0410-76F766DB2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5400" dirty="0"/>
              <a:t>Making a self-</a:t>
            </a:r>
            <a:r>
              <a:rPr lang="en-US" sz="5400" dirty="0" err="1"/>
              <a:t>producted</a:t>
            </a:r>
            <a:r>
              <a:rPr lang="en-US" sz="5400" dirty="0"/>
              <a:t> movie is challenging for newbies like us, we still faced with many troubles </a:t>
            </a:r>
          </a:p>
          <a:p>
            <a:r>
              <a:rPr lang="en-US" sz="5400" dirty="0"/>
              <a:t>However, we will pushing ourselves to make a great output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1898-5AFC-A4A4-19CA-ECE902C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8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6958-F95D-7AC8-7DBB-707D278D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Arial Unicode MS"/>
                <a:cs typeface="Arial Unicode MS"/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CA49B-5E97-8A90-4744-12C5F5942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227965" indent="-227965"/>
            <a:r>
              <a:rPr lang="en-US">
                <a:latin typeface="Lato"/>
                <a:ea typeface="Arial Unicode MS"/>
                <a:cs typeface="Arial Unicode MS"/>
              </a:rPr>
              <a:t>Introduction</a:t>
            </a:r>
          </a:p>
          <a:p>
            <a:pPr marL="227965" indent="-227965"/>
            <a:r>
              <a:rPr lang="en-US">
                <a:latin typeface="Lato"/>
                <a:ea typeface="Arial Unicode MS"/>
                <a:cs typeface="Arial Unicode MS"/>
              </a:rPr>
              <a:t>Design process</a:t>
            </a:r>
            <a:endParaRPr lang="en-US">
              <a:latin typeface="Lato"/>
            </a:endParaRPr>
          </a:p>
          <a:p>
            <a:pPr marL="227965" indent="-227965"/>
            <a:r>
              <a:rPr lang="en-US">
                <a:latin typeface="Lato"/>
                <a:ea typeface="Arial Unicode MS"/>
                <a:cs typeface="Arial Unicode MS"/>
              </a:rPr>
              <a:t>Limitations</a:t>
            </a:r>
            <a:endParaRPr lang="en-US">
              <a:latin typeface="Lato"/>
            </a:endParaRPr>
          </a:p>
          <a:p>
            <a:pPr marL="227965" indent="-227965"/>
            <a:r>
              <a:rPr lang="en-US">
                <a:latin typeface="Lato"/>
                <a:ea typeface="Arial Unicode MS"/>
                <a:cs typeface="Arial Unicode MS"/>
              </a:rPr>
              <a:t>Conclusions</a:t>
            </a:r>
            <a:endParaRPr lang="en-US">
              <a:latin typeface="Lato"/>
            </a:endParaRPr>
          </a:p>
          <a:p>
            <a:pPr marL="0" indent="0">
              <a:buNone/>
            </a:pPr>
            <a:endParaRPr lang="en-US">
              <a:latin typeface="Lato"/>
            </a:endParaRPr>
          </a:p>
          <a:p>
            <a:pPr marL="227965" indent="-227965"/>
            <a:endParaRPr lang="en-US">
              <a:latin typeface="Lato"/>
            </a:endParaRPr>
          </a:p>
          <a:p>
            <a:pPr marL="227965" indent="-227965"/>
            <a:endParaRPr lang="en-US">
              <a:latin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720BF-B336-5F13-88B6-8571AA2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2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FA98-3DA5-2D42-5AC7-BE040770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Arial Unicode MS"/>
                <a:cs typeface="Arial Unicode MS"/>
              </a:rPr>
              <a:t>Introduction</a:t>
            </a:r>
            <a:endParaRPr lang="en-US">
              <a:latin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48A57-6B6C-F364-1039-C6C856353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227965" indent="-227965"/>
            <a:r>
              <a:rPr lang="en-US" sz="3600" b="1" dirty="0">
                <a:latin typeface="Lato"/>
                <a:ea typeface="Arial Unicode MS"/>
                <a:cs typeface="Arial Unicode MS"/>
              </a:rPr>
              <a:t>Brief overview of the project: </a:t>
            </a:r>
            <a:r>
              <a:rPr lang="en-US" sz="3600" dirty="0">
                <a:latin typeface="Lato"/>
                <a:ea typeface="Arial Unicode MS"/>
                <a:cs typeface="Arial Unicode MS"/>
              </a:rPr>
              <a:t>Making a short-movie with the help of Blender software and editor software </a:t>
            </a:r>
          </a:p>
          <a:p>
            <a:pPr marL="227965" indent="-227965"/>
            <a:r>
              <a:rPr lang="en-US" sz="3600" b="1" dirty="0">
                <a:latin typeface="Lato"/>
                <a:ea typeface="Arial Unicode MS"/>
                <a:cs typeface="Arial Unicode MS"/>
              </a:rPr>
              <a:t>Motivation: </a:t>
            </a: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Blend creativity and integrating visual effects. </a:t>
            </a:r>
            <a:r>
              <a:rPr lang="en-US" sz="3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It’s a journey of skill development, as mastering VFX tools enhances both technical and artistic capabilities</a:t>
            </a:r>
            <a:endParaRPr lang="en-US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7965" indent="-227965"/>
            <a:r>
              <a:rPr lang="en-US" sz="3600" b="1" dirty="0">
                <a:latin typeface="Lato"/>
                <a:ea typeface="Arial Unicode MS"/>
                <a:cs typeface="Arial Unicode MS"/>
              </a:rPr>
              <a:t>Objectives: </a:t>
            </a:r>
            <a:r>
              <a:rPr lang="en-US" sz="3600" dirty="0">
                <a:latin typeface="Lato"/>
                <a:ea typeface="Arial Unicode MS"/>
                <a:cs typeface="Arial Unicode MS"/>
              </a:rPr>
              <a:t>Know how to design and create a short-movie with the help of Blender</a:t>
            </a:r>
          </a:p>
          <a:p>
            <a:pPr marL="227965" indent="-227965"/>
            <a:endParaRPr lang="en-US" sz="3600" dirty="0">
              <a:latin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A0227-D749-EA32-5C81-27B8057D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6958-F95D-7AC8-7DBB-707D278D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Arial Unicode MS"/>
                <a:cs typeface="Arial Unicode MS"/>
              </a:rPr>
              <a:t>Team building</a:t>
            </a:r>
            <a:endParaRPr lang="en-US">
              <a:latin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CA49B-5E97-8A90-4744-12C5F5942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987" y="1919287"/>
            <a:ext cx="3953228" cy="4938713"/>
          </a:xfrm>
        </p:spPr>
        <p:txBody>
          <a:bodyPr lIns="91440" tIns="45720" rIns="91440" bIns="45720" anchor="t"/>
          <a:lstStyle/>
          <a:p>
            <a:pPr marL="227965" indent="-227965"/>
            <a:r>
              <a:rPr lang="en-US" dirty="0">
                <a:latin typeface="Lato"/>
              </a:rPr>
              <a:t>We have </a:t>
            </a:r>
            <a:r>
              <a:rPr lang="en-US" dirty="0" err="1">
                <a:latin typeface="Lato"/>
              </a:rPr>
              <a:t>severals</a:t>
            </a:r>
            <a:r>
              <a:rPr lang="en-US" dirty="0">
                <a:latin typeface="Lato"/>
              </a:rPr>
              <a:t> meeting to create our plan and script for the trailer </a:t>
            </a:r>
          </a:p>
          <a:p>
            <a:pPr marL="227965" indent="-227965"/>
            <a:r>
              <a:rPr lang="en-US" dirty="0">
                <a:latin typeface="Lato"/>
              </a:rPr>
              <a:t>This meeting is try to fix the script</a:t>
            </a:r>
          </a:p>
          <a:p>
            <a:pPr marL="0" indent="0">
              <a:buNone/>
            </a:pPr>
            <a:endParaRPr lang="en-US" dirty="0">
              <a:latin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720BF-B336-5F13-88B6-8571AA2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02B98-7489-55A7-7560-02EE8FEC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15" y="1393807"/>
            <a:ext cx="7562496" cy="42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4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CB6-1946-5F78-A5F2-A64F54CC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Arial Unicode MS"/>
                <a:cs typeface="Arial Unicode MS"/>
              </a:rPr>
              <a:t>Step 1: User requirements</a:t>
            </a:r>
            <a:endParaRPr lang="en-US" dirty="0">
              <a:latin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CC91D-56D7-FEDD-E1E8-2FE858472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Observations: </a:t>
            </a:r>
            <a:r>
              <a:rPr lang="en-US" dirty="0"/>
              <a:t>+) </a:t>
            </a:r>
            <a:r>
              <a:rPr lang="en-US" i="1" dirty="0" err="1"/>
              <a:t>Pursose</a:t>
            </a:r>
            <a:r>
              <a:rPr lang="en-US" i="1" dirty="0"/>
              <a:t>: </a:t>
            </a:r>
            <a:r>
              <a:rPr lang="en-US" dirty="0"/>
              <a:t>Observe real-world workflows and problem-solving techniques in VFX production.</a:t>
            </a:r>
          </a:p>
          <a:p>
            <a:pPr marL="0" indent="0">
              <a:buNone/>
            </a:pPr>
            <a:r>
              <a:rPr lang="en-US" dirty="0"/>
              <a:t>		       +) </a:t>
            </a:r>
            <a:r>
              <a:rPr lang="en-US" i="1" dirty="0"/>
              <a:t>Focus: </a:t>
            </a:r>
            <a:r>
              <a:rPr lang="en-US" dirty="0"/>
              <a:t>Identify inefficiencies, bottlenecks, and best practices in the pipeline.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Questionnaires: </a:t>
            </a:r>
            <a:r>
              <a:rPr lang="en-US" dirty="0"/>
              <a:t>+) Rate the importance of the following tools in your VFX</a:t>
            </a:r>
          </a:p>
          <a:p>
            <a:pPr marL="0" indent="0">
              <a:buNone/>
            </a:pPr>
            <a:r>
              <a:rPr lang="en-US" dirty="0"/>
              <a:t>			   +) Which aspect of VFX production causes the most delays.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A4701-68BC-53D6-2364-9E54539C8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8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9D44-74BD-A402-5AFF-64C75BE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Arial Unicode MS"/>
                <a:cs typeface="Arial Unicode MS"/>
              </a:rPr>
              <a:t>Step 2: Specification</a:t>
            </a:r>
            <a:endParaRPr lang="en-US" dirty="0">
              <a:latin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C6873-814E-217E-0410-76F766DB2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b="1" u="sng" dirty="0"/>
              <a:t>Using Figma </a:t>
            </a:r>
            <a:r>
              <a:rPr lang="en-US" sz="4000" dirty="0"/>
              <a:t>to create plan, script, divide task for members, gather source for project, references,…</a:t>
            </a:r>
          </a:p>
          <a:p>
            <a:r>
              <a:rPr lang="en-US" sz="4000" b="1" u="sng" dirty="0"/>
              <a:t>Blender ver4.2</a:t>
            </a:r>
            <a:r>
              <a:rPr lang="en-US" sz="4000" dirty="0"/>
              <a:t> to create environment for the scenes, keyframing for camera.</a:t>
            </a:r>
          </a:p>
          <a:p>
            <a:r>
              <a:rPr lang="en-US" sz="4000" b="1" u="sng" dirty="0"/>
              <a:t>Adobe Premiere Pro</a:t>
            </a:r>
            <a:r>
              <a:rPr lang="en-US" sz="4000" dirty="0"/>
              <a:t> to composing all together to make an output: a short-movie(trailer)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1898-5AFC-A4A4-19CA-ECE902C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D9D44-74BD-A402-5AFF-64C75BE3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3: Planning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8F548-1037-E5EC-7F7B-BCB5B1A4C266}"/>
              </a:ext>
            </a:extLst>
          </p:cNvPr>
          <p:cNvSpPr txBox="1"/>
          <p:nvPr/>
        </p:nvSpPr>
        <p:spPr>
          <a:xfrm>
            <a:off x="638882" y="4631161"/>
            <a:ext cx="3571810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planning for our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porject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8782A-8DC6-2F65-9A7E-C8D23018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35260"/>
            <a:ext cx="7214616" cy="4960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1898-5AFC-A4A4-19CA-ECE902C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4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9D44-74BD-A402-5AFF-64C75BE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Arial Unicode MS"/>
                <a:cs typeface="Arial Unicode MS"/>
              </a:rPr>
              <a:t>Step 4: Block design</a:t>
            </a:r>
            <a:endParaRPr lang="en-US">
              <a:latin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1898-5AFC-A4A4-19CA-ECE902C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A diagram of a video&#10;&#10;Description automatically generated with medium confidence">
            <a:extLst>
              <a:ext uri="{FF2B5EF4-FFF2-40B4-BE49-F238E27FC236}">
                <a16:creationId xmlns:a16="http://schemas.microsoft.com/office/drawing/2014/main" id="{C70C8C01-B8E8-7244-E0DC-CA4F74D7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6" y="1778000"/>
            <a:ext cx="10872228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C48B-913E-19E3-ED38-488FE245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Detail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76981-E23E-8AF5-C57F-5403B70162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6701" y="2522854"/>
            <a:ext cx="4578589" cy="4152585"/>
          </a:xfrm>
        </p:spPr>
        <p:txBody>
          <a:bodyPr/>
          <a:lstStyle/>
          <a:p>
            <a:r>
              <a:rPr lang="en-US" dirty="0"/>
              <a:t>Create wall, floor and ceiling from basic square cubes,..</a:t>
            </a:r>
          </a:p>
          <a:p>
            <a:r>
              <a:rPr lang="en-US" dirty="0"/>
              <a:t>Applying light effect for the bulbs</a:t>
            </a:r>
          </a:p>
          <a:p>
            <a:r>
              <a:rPr lang="en-US" dirty="0"/>
              <a:t>Adding texture to the wall and the floor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2CFF8-A85A-E88B-E5F8-D064A36C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AutoShape 2" descr="Hình ảnh">
            <a:extLst>
              <a:ext uri="{FF2B5EF4-FFF2-40B4-BE49-F238E27FC236}">
                <a16:creationId xmlns:a16="http://schemas.microsoft.com/office/drawing/2014/main" id="{30DB4508-B8B6-CA23-FAA4-F87C1C5F42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computer screen shot of a room&#10;&#10;Description automatically generated">
            <a:extLst>
              <a:ext uri="{FF2B5EF4-FFF2-40B4-BE49-F238E27FC236}">
                <a16:creationId xmlns:a16="http://schemas.microsoft.com/office/drawing/2014/main" id="{E017BBBB-6916-0B5B-4F8F-33BB3A8F8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90" y="1631147"/>
            <a:ext cx="7175163" cy="448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89999-C411-5910-0338-5C4ED6A72119}"/>
              </a:ext>
            </a:extLst>
          </p:cNvPr>
          <p:cNvSpPr txBox="1"/>
          <p:nvPr/>
        </p:nvSpPr>
        <p:spPr>
          <a:xfrm>
            <a:off x="268714" y="90015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Environment 1: The Backroom</a:t>
            </a:r>
          </a:p>
        </p:txBody>
      </p:sp>
    </p:spTree>
    <p:extLst>
      <p:ext uri="{BB962C8B-B14F-4D97-AF65-F5344CB8AC3E}">
        <p14:creationId xmlns:p14="http://schemas.microsoft.com/office/powerpoint/2010/main" val="10193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D8C55731E8E147879690526A6CCDF4" ma:contentTypeVersion="33" ma:contentTypeDescription="Create a new document." ma:contentTypeScope="" ma:versionID="39a7782ba069797d8722ae6144f15d09">
  <xsd:schema xmlns:xsd="http://www.w3.org/2001/XMLSchema" xmlns:xs="http://www.w3.org/2001/XMLSchema" xmlns:p="http://schemas.microsoft.com/office/2006/metadata/properties" xmlns:ns2="5b005909-1c1f-4d9f-a672-5a8798189396" xmlns:ns3="69436320-7cac-49ee-82f5-e031466cc161" targetNamespace="http://schemas.microsoft.com/office/2006/metadata/properties" ma:root="true" ma:fieldsID="f78b062858689b61d13bd1f74f29b046" ns2:_="" ns3:_="">
    <xsd:import namespace="5b005909-1c1f-4d9f-a672-5a8798189396"/>
    <xsd:import namespace="69436320-7cac-49ee-82f5-e031466cc161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05909-1c1f-4d9f-a672-5a879818939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436320-7cac-49ee-82f5-e031466cc16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25e5376-09ad-4b71-b505-c2535821b299}" ma:internalName="TaxCatchAll" ma:showField="CatchAllData" ma:web="69436320-7cac-49ee-82f5-e031466cc1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005909-1c1f-4d9f-a672-5a8798189396">
      <Terms xmlns="http://schemas.microsoft.com/office/infopath/2007/PartnerControls"/>
    </lcf76f155ced4ddcb4097134ff3c332f>
    <TaxCatchAll xmlns="69436320-7cac-49ee-82f5-e031466cc161" xsi:nil="true"/>
    <Teams_Channel_Section_Location xmlns="5b005909-1c1f-4d9f-a672-5a8798189396" xsi:nil="true"/>
    <LMS_Mappings xmlns="5b005909-1c1f-4d9f-a672-5a8798189396" xsi:nil="true"/>
    <Teachers xmlns="5b005909-1c1f-4d9f-a672-5a8798189396">
      <UserInfo>
        <DisplayName/>
        <AccountId xsi:nil="true"/>
        <AccountType/>
      </UserInfo>
    </Teachers>
    <Self_Registration_Enabled xmlns="5b005909-1c1f-4d9f-a672-5a8798189396" xsi:nil="true"/>
    <AppVersion xmlns="5b005909-1c1f-4d9f-a672-5a8798189396" xsi:nil="true"/>
    <Invited_Teachers xmlns="5b005909-1c1f-4d9f-a672-5a8798189396" xsi:nil="true"/>
    <Invited_Students xmlns="5b005909-1c1f-4d9f-a672-5a8798189396" xsi:nil="true"/>
    <Math_Settings xmlns="5b005909-1c1f-4d9f-a672-5a8798189396" xsi:nil="true"/>
    <TeamsChannelId xmlns="5b005909-1c1f-4d9f-a672-5a8798189396" xsi:nil="true"/>
    <Students xmlns="5b005909-1c1f-4d9f-a672-5a8798189396">
      <UserInfo>
        <DisplayName/>
        <AccountId xsi:nil="true"/>
        <AccountType/>
      </UserInfo>
    </Students>
    <Student_Groups xmlns="5b005909-1c1f-4d9f-a672-5a8798189396">
      <UserInfo>
        <DisplayName/>
        <AccountId xsi:nil="true"/>
        <AccountType/>
      </UserInfo>
    </Student_Groups>
    <Distribution_Groups xmlns="5b005909-1c1f-4d9f-a672-5a8798189396" xsi:nil="true"/>
    <Templates xmlns="5b005909-1c1f-4d9f-a672-5a8798189396" xsi:nil="true"/>
    <DefaultSectionNames xmlns="5b005909-1c1f-4d9f-a672-5a8798189396" xsi:nil="true"/>
    <Is_Collaboration_Space_Locked xmlns="5b005909-1c1f-4d9f-a672-5a8798189396" xsi:nil="true"/>
    <IsNotebookLocked xmlns="5b005909-1c1f-4d9f-a672-5a8798189396" xsi:nil="true"/>
    <CultureName xmlns="5b005909-1c1f-4d9f-a672-5a8798189396" xsi:nil="true"/>
    <Owner xmlns="5b005909-1c1f-4d9f-a672-5a8798189396">
      <UserInfo>
        <DisplayName/>
        <AccountId xsi:nil="true"/>
        <AccountType/>
      </UserInfo>
    </Owner>
    <NotebookType xmlns="5b005909-1c1f-4d9f-a672-5a8798189396" xsi:nil="true"/>
    <FolderType xmlns="5b005909-1c1f-4d9f-a672-5a8798189396" xsi:nil="true"/>
    <Has_Teacher_Only_SectionGroup xmlns="5b005909-1c1f-4d9f-a672-5a8798189396" xsi:nil="true"/>
  </documentManagement>
</p:properties>
</file>

<file path=customXml/itemProps1.xml><?xml version="1.0" encoding="utf-8"?>
<ds:datastoreItem xmlns:ds="http://schemas.openxmlformats.org/officeDocument/2006/customXml" ds:itemID="{771C6E77-BF48-4A4B-9CB5-71B893B6103D}">
  <ds:schemaRefs>
    <ds:schemaRef ds:uri="5b005909-1c1f-4d9f-a672-5a8798189396"/>
    <ds:schemaRef ds:uri="69436320-7cac-49ee-82f5-e031466cc1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1AE6FA6-9107-4EF4-82FC-AE27B7FA8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90852B-F5A7-41D3-B0F2-79FF9509D131}">
  <ds:schemaRefs>
    <ds:schemaRef ds:uri="03badfed-b8d5-41ac-8263-c8f7290caafd"/>
    <ds:schemaRef ds:uri="5b005909-1c1f-4d9f-a672-5a8798189396"/>
    <ds:schemaRef ds:uri="69436320-7cac-49ee-82f5-e031466cc161"/>
    <ds:schemaRef ds:uri="e738207b-8185-4915-aabe-7d684b6a3e9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534</Words>
  <Application>Microsoft Office PowerPoint</Application>
  <PresentationFormat>Widescreen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Unicode MS</vt:lpstr>
      <vt:lpstr>Calibri</vt:lpstr>
      <vt:lpstr>Cambria</vt:lpstr>
      <vt:lpstr>Lato</vt:lpstr>
      <vt:lpstr>Office Theme</vt:lpstr>
      <vt:lpstr>PowerPoint Presentation</vt:lpstr>
      <vt:lpstr>Outline</vt:lpstr>
      <vt:lpstr>Introduction</vt:lpstr>
      <vt:lpstr>Team building</vt:lpstr>
      <vt:lpstr>Step 1: User requirements</vt:lpstr>
      <vt:lpstr>Step 2: Specification</vt:lpstr>
      <vt:lpstr>Step 3: Planning</vt:lpstr>
      <vt:lpstr>Step 4: Block design</vt:lpstr>
      <vt:lpstr>Step 5: Detail design</vt:lpstr>
      <vt:lpstr>Step 5: detail design</vt:lpstr>
      <vt:lpstr>Step 5: Detail design</vt:lpstr>
      <vt:lpstr>Step 5: Detail design</vt:lpstr>
      <vt:lpstr>Step 5: Detail Design</vt:lpstr>
      <vt:lpstr>Step 6: Select the best altenatives</vt:lpstr>
      <vt:lpstr>Step 7: Testing</vt:lpstr>
      <vt:lpstr>Step 8: Manufacture</vt:lpstr>
      <vt:lpstr>Limitations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Le Duy Duc 20233838</cp:lastModifiedBy>
  <cp:revision>16</cp:revision>
  <dcterms:created xsi:type="dcterms:W3CDTF">2021-05-28T04:32:29Z</dcterms:created>
  <dcterms:modified xsi:type="dcterms:W3CDTF">2025-01-02T16:36:13Z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0x010100B8D8C55731E8E147879690526A6CCDF4</vt:lpwstr>
  </property>
  <property fmtid="{D5CDD505-2E9C-101B-9397-08002B2CF9AE}" pid="3" name="MediaServiceImageTags">
    <vt:lpwstr/>
  </property>
</Properties>
</file>